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1.jpg" ContentType="image/jpeg"/>
  <Override PartName="/ppt/media/image23.jpg" ContentType="image/jpeg"/>
  <Override PartName="/ppt/media/image25.jpg" ContentType="image/jpeg"/>
  <Override PartName="/ppt/media/image26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1.jpg" ContentType="image/gif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ACE4E1-5D4B-4347-8465-CA5E67B0082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BEF0"/>
    <a:srgbClr val="282828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26" autoAdjust="0"/>
    <p:restoredTop sz="93095" autoAdjust="0"/>
  </p:normalViewPr>
  <p:slideViewPr>
    <p:cSldViewPr>
      <p:cViewPr varScale="1">
        <p:scale>
          <a:sx n="97" d="100"/>
          <a:sy n="97" d="100"/>
        </p:scale>
        <p:origin x="90" y="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FD4E-6CA6-4D0A-99AE-E9ADC02363CA}" type="datetimeFigureOut">
              <a:rPr lang="en-US" smtClean="0"/>
              <a:t>3/3/2014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3BA89-D271-413E-8835-3DA5CE488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1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~30 seconds</a:t>
            </a:r>
          </a:p>
          <a:p>
            <a:pPr marL="0" indent="0">
              <a:buNone/>
            </a:pPr>
            <a:r>
              <a:rPr lang="en-US" baseline="0" dirty="0" smtClean="0"/>
              <a:t>Briefly introduce ourselves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86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99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~1min</a:t>
            </a:r>
          </a:p>
          <a:p>
            <a:r>
              <a:rPr lang="en-US" dirty="0" smtClean="0"/>
              <a:t>Sho</a:t>
            </a:r>
            <a:r>
              <a:rPr lang="en-US" baseline="0" dirty="0" smtClean="0"/>
              <a:t>w the statistics.(Mention that there’re many threads, but many don’t live long.) Explain thread dependency graph (read-write dependency).</a:t>
            </a:r>
          </a:p>
          <a:p>
            <a:r>
              <a:rPr lang="en-US" baseline="0" dirty="0" smtClean="0"/>
              <a:t>Explain the computation I/O interleaving bar graph(well, actually it is </a:t>
            </a:r>
            <a:r>
              <a:rPr lang="en-US" baseline="0" dirty="0" err="1" smtClean="0"/>
              <a:t>offloadable</a:t>
            </a:r>
            <a:r>
              <a:rPr lang="en-US" baseline="0" dirty="0" smtClean="0"/>
              <a:t> vs. </a:t>
            </a:r>
            <a:r>
              <a:rPr lang="en-US" baseline="0" dirty="0" err="1" smtClean="0"/>
              <a:t>unoffloadable</a:t>
            </a:r>
            <a:r>
              <a:rPr lang="en-US" baseline="0" dirty="0" smtClean="0"/>
              <a:t> in fact)</a:t>
            </a:r>
          </a:p>
          <a:p>
            <a:r>
              <a:rPr lang="en-US" baseline="0" dirty="0" smtClean="0"/>
              <a:t>Say this app has a relative simple algorithm in AI. Mobile cloud computing can enable more sophisticated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52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~1min</a:t>
            </a:r>
          </a:p>
          <a:p>
            <a:pPr marL="228600" indent="-228600">
              <a:buAutoNum type="arabicPeriod"/>
            </a:pPr>
            <a:r>
              <a:rPr lang="en-US" dirty="0" smtClean="0"/>
              <a:t>Talk about motivation again</a:t>
            </a:r>
          </a:p>
          <a:p>
            <a:pPr marL="228600" indent="-228600">
              <a:buAutoNum type="arabicPeriod"/>
            </a:pPr>
            <a:r>
              <a:rPr lang="en-US" dirty="0" smtClean="0"/>
              <a:t>What</a:t>
            </a:r>
            <a:r>
              <a:rPr lang="en-US" baseline="0" dirty="0" smtClean="0"/>
              <a:t> we try to do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Broader impact on programming and hardware, give vision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&lt;adjust the </a:t>
            </a:r>
            <a:r>
              <a:rPr lang="en-US" baseline="0" dirty="0" err="1" smtClean="0"/>
              <a:t>smiliy</a:t>
            </a:r>
            <a:r>
              <a:rPr lang="en-US" baseline="0" dirty="0" smtClean="0"/>
              <a:t> with border&gt;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30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~1min</a:t>
            </a:r>
          </a:p>
          <a:p>
            <a:r>
              <a:rPr lang="en-US" dirty="0" smtClean="0"/>
              <a:t>Mobile devices</a:t>
            </a:r>
            <a:r>
              <a:rPr lang="en-US" baseline="0" dirty="0" smtClean="0"/>
              <a:t> are becoming the primary computing devices</a:t>
            </a:r>
          </a:p>
          <a:p>
            <a:r>
              <a:rPr lang="en-US" baseline="0" dirty="0" smtClean="0"/>
              <a:t>The performance of mobile devices have improved dramatically in the past years but still there’s large gap between server performance and mobile performance.</a:t>
            </a:r>
          </a:p>
          <a:p>
            <a:r>
              <a:rPr lang="en-US" baseline="0" dirty="0" smtClean="0"/>
              <a:t>It is unlikely that the performance of mobile devices will catch up servers because of stringent limits on the size, weight, and energy constraints.</a:t>
            </a:r>
          </a:p>
          <a:p>
            <a:r>
              <a:rPr lang="en-US" baseline="0" dirty="0" smtClean="0"/>
              <a:t>The speed and coverage of mobile networks have improved rapidly in past years.</a:t>
            </a:r>
          </a:p>
          <a:p>
            <a:r>
              <a:rPr lang="en-US" baseline="0" dirty="0" smtClean="0"/>
              <a:t>One way to bridge the gap between people’s increasing demands on mobile applications and limited power of mobile devices is to offload computation from mobile devices to the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7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~1min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fact, some mobile apps are already offloading computation to the cloud. On example is </a:t>
            </a:r>
            <a:r>
              <a:rPr lang="en-US" baseline="0" dirty="0" err="1" smtClean="0"/>
              <a:t>siri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Describe the workflow of </a:t>
            </a:r>
            <a:r>
              <a:rPr lang="en-US" baseline="0" dirty="0" err="1" smtClean="0"/>
              <a:t>siri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9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~1min</a:t>
            </a:r>
          </a:p>
          <a:p>
            <a:r>
              <a:rPr lang="en-US" dirty="0" smtClean="0"/>
              <a:t>Mobile</a:t>
            </a:r>
            <a:r>
              <a:rPr lang="en-US" baseline="0" dirty="0" smtClean="0"/>
              <a:t> cloud computing will bring richer and more powerful apps.</a:t>
            </a:r>
          </a:p>
          <a:p>
            <a:r>
              <a:rPr lang="en-US" baseline="0" dirty="0" smtClean="0"/>
              <a:t>Mobile devices have rich sensors. (phone, tablet and even wearable devices)</a:t>
            </a:r>
          </a:p>
          <a:p>
            <a:r>
              <a:rPr lang="en-US" baseline="0" dirty="0" smtClean="0"/>
              <a:t>Using these sensors we can implement applications like augmented reality.</a:t>
            </a:r>
          </a:p>
          <a:p>
            <a:r>
              <a:rPr lang="en-US" baseline="0" dirty="0" smtClean="0"/>
              <a:t>However mobile devices do not have the power to run them(show videos)</a:t>
            </a:r>
          </a:p>
          <a:p>
            <a:r>
              <a:rPr lang="en-US" baseline="0" dirty="0" smtClean="0"/>
              <a:t>Mobile-cloud computing is the rescue(show another pair of videos)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5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~1min30s</a:t>
            </a:r>
          </a:p>
          <a:p>
            <a:r>
              <a:rPr lang="en-US" dirty="0" smtClean="0"/>
              <a:t>Introduce</a:t>
            </a:r>
            <a:r>
              <a:rPr lang="en-US" baseline="0" dirty="0" smtClean="0"/>
              <a:t> the naïve offloading scheme (Siri)</a:t>
            </a:r>
          </a:p>
          <a:p>
            <a:r>
              <a:rPr lang="en-US" baseline="0" dirty="0" smtClean="0"/>
              <a:t>It does not work in practice because:</a:t>
            </a:r>
          </a:p>
          <a:p>
            <a:r>
              <a:rPr lang="en-US" baseline="0" dirty="0" smtClean="0"/>
              <a:t>1. Interleaved I/O and computation(talk about the progress bar example)</a:t>
            </a:r>
          </a:p>
          <a:p>
            <a:r>
              <a:rPr lang="en-US" baseline="0" dirty="0" smtClean="0"/>
              <a:t>2. Network latency</a:t>
            </a:r>
          </a:p>
          <a:p>
            <a:r>
              <a:rPr lang="en-US" baseline="0" dirty="0" smtClean="0"/>
              <a:t>3. Diverse and dynamic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05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~45s</a:t>
            </a:r>
          </a:p>
          <a:p>
            <a:r>
              <a:rPr lang="en-US" dirty="0" smtClean="0"/>
              <a:t>Illustrate bi-directional offloading.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catch is to allow interrupting the cloud executing to access I/O on mobile.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5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~45s</a:t>
            </a:r>
          </a:p>
          <a:p>
            <a:r>
              <a:rPr lang="en-US" dirty="0" smtClean="0"/>
              <a:t>Illustrate</a:t>
            </a:r>
            <a:r>
              <a:rPr lang="en-US" baseline="0" dirty="0" smtClean="0"/>
              <a:t> persistent cloud. The catch is to utilize locality and partition the program. As a result, part of the program data lives on the cloud, part lives on the mobile.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Change &lt;instead of 10010101 from the mobile to cloud, send a symbol delta&gt;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60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~1min</a:t>
            </a:r>
          </a:p>
          <a:p>
            <a:r>
              <a:rPr lang="en-US" dirty="0" smtClean="0"/>
              <a:t>Building analytical model:</a:t>
            </a:r>
          </a:p>
          <a:p>
            <a:pPr marL="228600" indent="-228600">
              <a:buAutoNum type="arabicPeriod"/>
            </a:pPr>
            <a:r>
              <a:rPr lang="en-US" dirty="0" smtClean="0"/>
              <a:t>Trace</a:t>
            </a:r>
            <a:r>
              <a:rPr lang="en-US" baseline="0" dirty="0" smtClean="0"/>
              <a:t> workload from mobile apps, and extract software features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Network features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Hardware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77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~50s</a:t>
            </a:r>
          </a:p>
          <a:p>
            <a:r>
              <a:rPr lang="en-US" dirty="0" smtClean="0"/>
              <a:t>Round up.</a:t>
            </a:r>
          </a:p>
          <a:p>
            <a:r>
              <a:rPr lang="en-US" dirty="0" smtClean="0"/>
              <a:t>The offloading schemes tell our system how to offload a certain part of computation. Analytical</a:t>
            </a:r>
            <a:r>
              <a:rPr lang="en-US" baseline="0" dirty="0" smtClean="0"/>
              <a:t> model tells which part to offload at runtime.</a:t>
            </a:r>
          </a:p>
          <a:p>
            <a:r>
              <a:rPr lang="en-US" baseline="0" dirty="0" smtClean="0"/>
              <a:t>As a result, our system will be able to handle a large range of mobile apps, diverse hardware devices and different network </a:t>
            </a:r>
            <a:r>
              <a:rPr lang="en-US" baseline="0" dirty="0" err="1" smtClean="0"/>
              <a:t>nections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3BA89-D271-413E-8835-3DA5CE4882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smtClean="0"/>
              <a:t>3/26/2014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3/26/2014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3/26/2014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3/26/2014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 smtClean="0"/>
              <a:t>3/26/2014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3/26/2014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3/26/2014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3/26/2014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3/26/2014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3/26/2014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3/26/2014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Garamond"/>
              </a:defRPr>
            </a:lvl1pPr>
          </a:lstStyle>
          <a:p>
            <a:r>
              <a:rPr lang="en-US" dirty="0" smtClean="0"/>
              <a:t>3/26/2014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Garamond"/>
              </a:defRPr>
            </a:lvl1pPr>
          </a:lstStyle>
          <a:p>
            <a:fld id="{1F7DF5D7-FF41-4BF6-8958-28DFF1DB18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Garamond" panose="02020404030301010803" pitchFamily="18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6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jpeg"/><Relationship Id="rId5" Type="http://schemas.microsoft.com/office/2007/relationships/media" Target="../media/media3.mp4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video" Target="../media/media2.mp4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25.jpg"/><Relationship Id="rId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29.png"/><Relationship Id="rId5" Type="http://schemas.openxmlformats.org/officeDocument/2006/relationships/image" Target="../media/image34.jpeg"/><Relationship Id="rId10" Type="http://schemas.openxmlformats.org/officeDocument/2006/relationships/image" Target="../media/image28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0"/>
            <a:ext cx="7315200" cy="1424940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Architectures and Systems for Mobile-Cloud Computing: A Workload-Driven Perspective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921960"/>
            <a:ext cx="3276600" cy="1838528"/>
          </a:xfrm>
        </p:spPr>
        <p:txBody>
          <a:bodyPr>
            <a:noAutofit/>
          </a:bodyPr>
          <a:lstStyle/>
          <a:p>
            <a:pPr algn="ctr"/>
            <a:r>
              <a:rPr lang="en-US" sz="2600" dirty="0" smtClean="0"/>
              <a:t>Prashant Nair</a:t>
            </a:r>
          </a:p>
          <a:p>
            <a:pPr algn="ctr"/>
            <a:r>
              <a:rPr lang="en-US" sz="2600" dirty="0" smtClean="0"/>
              <a:t>Adviser: </a:t>
            </a:r>
            <a:r>
              <a:rPr lang="en-US" sz="2600" dirty="0" err="1" smtClean="0"/>
              <a:t>Moin</a:t>
            </a:r>
            <a:r>
              <a:rPr lang="en-US" sz="2600" dirty="0" smtClean="0"/>
              <a:t> Qureshi</a:t>
            </a:r>
          </a:p>
          <a:p>
            <a:pPr algn="ctr"/>
            <a:r>
              <a:rPr lang="en-US" sz="2600" dirty="0" smtClean="0"/>
              <a:t>ECE</a:t>
            </a:r>
          </a:p>
          <a:p>
            <a:pPr algn="ctr"/>
            <a:r>
              <a:rPr lang="en-US" sz="2600" dirty="0" smtClean="0"/>
              <a:t>Georgia Tech</a:t>
            </a:r>
            <a:endParaRPr lang="en-US" sz="26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295400" y="2921960"/>
            <a:ext cx="3156284" cy="183852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latin typeface="Garamond" panose="02020404030301010803" pitchFamily="18" charset="0"/>
              </a:rPr>
              <a:t>Xin Zhang</a:t>
            </a:r>
          </a:p>
          <a:p>
            <a:pPr algn="ctr"/>
            <a:r>
              <a:rPr lang="en-US" sz="2600" dirty="0" smtClean="0">
                <a:latin typeface="Garamond" panose="02020404030301010803" pitchFamily="18" charset="0"/>
              </a:rPr>
              <a:t>Adviser: </a:t>
            </a:r>
            <a:r>
              <a:rPr lang="en-US" sz="2600" dirty="0" err="1" smtClean="0">
                <a:latin typeface="Garamond" panose="02020404030301010803" pitchFamily="18" charset="0"/>
              </a:rPr>
              <a:t>Mayur</a:t>
            </a:r>
            <a:r>
              <a:rPr lang="en-US" sz="2600" dirty="0" smtClean="0">
                <a:latin typeface="Garamond" panose="02020404030301010803" pitchFamily="18" charset="0"/>
              </a:rPr>
              <a:t> </a:t>
            </a:r>
            <a:r>
              <a:rPr lang="en-US" sz="2600" dirty="0" err="1" smtClean="0">
                <a:latin typeface="Garamond" panose="02020404030301010803" pitchFamily="18" charset="0"/>
              </a:rPr>
              <a:t>Naik</a:t>
            </a:r>
            <a:endParaRPr lang="en-US" sz="2600" dirty="0" smtClean="0">
              <a:latin typeface="Garamond" panose="02020404030301010803" pitchFamily="18" charset="0"/>
            </a:endParaRPr>
          </a:p>
          <a:p>
            <a:pPr algn="ctr"/>
            <a:r>
              <a:rPr lang="en-US" sz="2600" dirty="0" smtClean="0">
                <a:latin typeface="Garamond" panose="02020404030301010803" pitchFamily="18" charset="0"/>
              </a:rPr>
              <a:t>CS</a:t>
            </a:r>
          </a:p>
          <a:p>
            <a:pPr algn="ctr"/>
            <a:r>
              <a:rPr lang="en-US" sz="2600" dirty="0" smtClean="0">
                <a:latin typeface="Garamond" panose="02020404030301010803" pitchFamily="18" charset="0"/>
              </a:rPr>
              <a:t>Georgia Tech</a:t>
            </a:r>
            <a:endParaRPr lang="en-US" sz="2600" dirty="0">
              <a:latin typeface="Garamond" panose="020204040303010108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856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S2014-6613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5025192"/>
            <a:ext cx="2534765" cy="15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9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Mobile workload tracing </a:t>
            </a:r>
          </a:p>
          <a:p>
            <a:pPr lvl="1"/>
            <a:r>
              <a:rPr lang="en-US" sz="2000" dirty="0" smtClean="0"/>
              <a:t>Trace mobile workloads of top 150 Google Play apps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Workload characterization </a:t>
            </a:r>
          </a:p>
          <a:p>
            <a:pPr lvl="1"/>
            <a:r>
              <a:rPr lang="en-US" sz="2000" dirty="0" smtClean="0"/>
              <a:t>Identify features common and unique to mobile workloads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Analytical models of performance and energy usage</a:t>
            </a:r>
          </a:p>
          <a:p>
            <a:pPr lvl="1"/>
            <a:r>
              <a:rPr lang="en-US" sz="2000" dirty="0" smtClean="0"/>
              <a:t>Produce tolerable error bounds compared to hardware measurement</a:t>
            </a:r>
          </a:p>
          <a:p>
            <a:pPr lvl="1"/>
            <a:endParaRPr lang="en-US" sz="2000" dirty="0" smtClean="0"/>
          </a:p>
          <a:p>
            <a:r>
              <a:rPr lang="en-US" sz="2400" dirty="0"/>
              <a:t>M</a:t>
            </a:r>
            <a:r>
              <a:rPr lang="en-US" sz="2400" dirty="0" smtClean="0"/>
              <a:t>obile-cloud computing system</a:t>
            </a:r>
          </a:p>
          <a:p>
            <a:pPr lvl="1"/>
            <a:r>
              <a:rPr lang="en-US" sz="2000" dirty="0" smtClean="0"/>
              <a:t>Show speedup and energy savings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0" y="12192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(</a:t>
            </a:r>
            <a:r>
              <a:rPr lang="en-US" sz="2400" smtClean="0">
                <a:solidFill>
                  <a:srgbClr val="FF0000"/>
                </a:solidFill>
              </a:rPr>
              <a:t>Infrastructure implemented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7380" y="2381702"/>
            <a:ext cx="195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(~3 months)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2840" y="3586939"/>
            <a:ext cx="195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(~3 months)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88" y="4748771"/>
            <a:ext cx="195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(~6 months)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7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359727"/>
            <a:ext cx="2819400" cy="247103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3181350" y="3303909"/>
            <a:ext cx="4895850" cy="1553841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133600" y="3276600"/>
            <a:ext cx="5924549" cy="158115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Tracing “Chess” </a:t>
            </a:r>
            <a:r>
              <a:rPr lang="en-US" dirty="0"/>
              <a:t>F</a:t>
            </a:r>
            <a:r>
              <a:rPr lang="en-US" dirty="0" smtClean="0"/>
              <a:t>or 10 Rounds</a:t>
            </a:r>
            <a:endParaRPr lang="en-US" dirty="0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857750"/>
            <a:ext cx="1047750" cy="47625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93845"/>
            <a:ext cx="4876800" cy="476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68021" y="414730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68021" y="491120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03"/>
          <a:stretch/>
        </p:blipFill>
        <p:spPr>
          <a:xfrm>
            <a:off x="457200" y="1266091"/>
            <a:ext cx="1447800" cy="1713153"/>
          </a:xfrm>
        </p:spPr>
      </p:pic>
      <p:sp>
        <p:nvSpPr>
          <p:cNvPr id="15" name="TextBox 14"/>
          <p:cNvSpPr txBox="1"/>
          <p:nvPr/>
        </p:nvSpPr>
        <p:spPr>
          <a:xfrm>
            <a:off x="2142858" y="1388213"/>
            <a:ext cx="36135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 panose="02020404030301010803" pitchFamily="18" charset="0"/>
              </a:rPr>
              <a:t>24 threads</a:t>
            </a:r>
          </a:p>
          <a:p>
            <a:r>
              <a:rPr lang="en-US" sz="2200" dirty="0" smtClean="0">
                <a:latin typeface="Garamond" panose="02020404030301010803" pitchFamily="18" charset="0"/>
              </a:rPr>
              <a:t>3 million </a:t>
            </a:r>
            <a:r>
              <a:rPr lang="en-US" sz="2200" dirty="0" smtClean="0">
                <a:latin typeface="Garamond" panose="02020404030301010803" pitchFamily="18" charset="0"/>
              </a:rPr>
              <a:t>function calls</a:t>
            </a:r>
            <a:endParaRPr lang="en-US" sz="2200" dirty="0" smtClean="0">
              <a:latin typeface="Garamond" panose="02020404030301010803" pitchFamily="18" charset="0"/>
            </a:endParaRPr>
          </a:p>
          <a:p>
            <a:r>
              <a:rPr lang="en-US" sz="2200" dirty="0" smtClean="0">
                <a:latin typeface="Garamond" panose="02020404030301010803" pitchFamily="18" charset="0"/>
              </a:rPr>
              <a:t>17 million memory reads</a:t>
            </a:r>
          </a:p>
          <a:p>
            <a:r>
              <a:rPr lang="en-US" sz="2200" dirty="0" smtClean="0">
                <a:latin typeface="Garamond" panose="02020404030301010803" pitchFamily="18" charset="0"/>
              </a:rPr>
              <a:t>13 million memory writes</a:t>
            </a:r>
            <a:endParaRPr lang="en-US" sz="2200" dirty="0">
              <a:latin typeface="Garamond" panose="020204040303010108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133601" y="3391070"/>
            <a:ext cx="4038599" cy="70277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24600" y="3403869"/>
            <a:ext cx="692412" cy="689783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11</a:t>
            </a:fld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33600" y="1142999"/>
            <a:ext cx="6503217" cy="4697911"/>
            <a:chOff x="2133600" y="1142999"/>
            <a:chExt cx="6503217" cy="469791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142999"/>
              <a:ext cx="5360217" cy="469791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133600" y="1388213"/>
              <a:ext cx="1295400" cy="13549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86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493776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 </a:t>
            </a:r>
            <a:r>
              <a:rPr lang="en-US" sz="2400" dirty="0" smtClean="0"/>
              <a:t>    </a:t>
            </a:r>
            <a:r>
              <a:rPr lang="en-US" dirty="0" smtClean="0"/>
              <a:t>Mobile devices have become the new “PC”</a:t>
            </a:r>
          </a:p>
          <a:p>
            <a:endParaRPr lang="en-US" dirty="0" smtClean="0"/>
          </a:p>
          <a:p>
            <a:r>
              <a:rPr lang="en-US" dirty="0" smtClean="0"/>
              <a:t>     Big performance gap between mobile and desktop</a:t>
            </a:r>
            <a:endParaRPr lang="en-US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Our Proposal:</a:t>
            </a:r>
          </a:p>
          <a:p>
            <a:pPr marL="0" indent="0">
              <a:buNone/>
            </a:pPr>
            <a:endParaRPr lang="en-US" sz="1200" i="1" dirty="0"/>
          </a:p>
          <a:p>
            <a:r>
              <a:rPr lang="en-US" dirty="0" smtClean="0"/>
              <a:t>          Enable desktop-class performance for mobile apps</a:t>
            </a:r>
            <a:r>
              <a:rPr lang="en-US" dirty="0"/>
              <a:t> </a:t>
            </a:r>
            <a:r>
              <a:rPr lang="en-US" dirty="0" smtClean="0"/>
              <a:t>by: </a:t>
            </a:r>
          </a:p>
          <a:p>
            <a:pPr marL="0" indent="0">
              <a:buNone/>
            </a:pPr>
            <a:endParaRPr lang="en-US" sz="800" dirty="0" smtClean="0"/>
          </a:p>
          <a:p>
            <a:pPr lvl="1"/>
            <a:r>
              <a:rPr lang="en-US" sz="2400" dirty="0"/>
              <a:t>O</a:t>
            </a:r>
            <a:r>
              <a:rPr lang="en-US" sz="2400" dirty="0" smtClean="0"/>
              <a:t>ffloading computation to the cloud </a:t>
            </a:r>
          </a:p>
          <a:p>
            <a:pPr lvl="1"/>
            <a:r>
              <a:rPr lang="en-US" sz="2400" dirty="0" smtClean="0"/>
              <a:t>Using robust analytical modeling  </a:t>
            </a:r>
          </a:p>
          <a:p>
            <a:pPr marL="274320" lvl="1" indent="0">
              <a:lnSpc>
                <a:spcPct val="70000"/>
              </a:lnSpc>
              <a:buNone/>
            </a:pPr>
            <a:endParaRPr lang="en-US" sz="2400" dirty="0"/>
          </a:p>
          <a:p>
            <a:r>
              <a:rPr lang="en-US" dirty="0" smtClean="0"/>
              <a:t>     Enable new applications and usage models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partly-cloudy-smi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315580"/>
            <a:ext cx="594986" cy="457200"/>
          </a:xfrm>
          <a:prstGeom prst="rect">
            <a:avLst/>
          </a:prstGeom>
        </p:spPr>
      </p:pic>
      <p:pic>
        <p:nvPicPr>
          <p:cNvPr id="8" name="Picture 7" descr="analytical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724400"/>
            <a:ext cx="555522" cy="4572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92" y="2125503"/>
            <a:ext cx="393192" cy="393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88" y="1236978"/>
            <a:ext cx="389496" cy="389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88" y="3657568"/>
            <a:ext cx="389496" cy="389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02" y="3657568"/>
            <a:ext cx="389496" cy="3894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88" y="5334000"/>
            <a:ext cx="389496" cy="38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4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Mobile devices have become the primary computing device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299793" y="2363107"/>
            <a:ext cx="4531596" cy="3632403"/>
            <a:chOff x="299793" y="2363107"/>
            <a:chExt cx="4531596" cy="363240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871719" y="2363107"/>
              <a:ext cx="0" cy="31275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71719" y="5490695"/>
              <a:ext cx="3939643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038600" y="5564623"/>
              <a:ext cx="7927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Garamond"/>
                  <a:cs typeface="Garamond"/>
                </a:rPr>
                <a:t>years</a:t>
              </a:r>
              <a:endParaRPr lang="en-US" sz="2200" dirty="0">
                <a:latin typeface="Garamond"/>
                <a:cs typeface="Garamon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299793" y="2400595"/>
              <a:ext cx="523220" cy="156294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200" dirty="0" smtClean="0">
                  <a:latin typeface="Garamond"/>
                  <a:cs typeface="Garamond"/>
                </a:rPr>
                <a:t>performance</a:t>
              </a:r>
              <a:endParaRPr lang="en-US" sz="2200" dirty="0">
                <a:latin typeface="Garamond"/>
                <a:cs typeface="Garamond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89878" y="3963537"/>
            <a:ext cx="4633205" cy="1322953"/>
            <a:chOff x="1089878" y="3963537"/>
            <a:chExt cx="4633205" cy="1322953"/>
          </a:xfrm>
        </p:grpSpPr>
        <p:sp>
          <p:nvSpPr>
            <p:cNvPr id="19" name="Freeform 18"/>
            <p:cNvSpPr/>
            <p:nvPr/>
          </p:nvSpPr>
          <p:spPr>
            <a:xfrm>
              <a:off x="1089878" y="4193353"/>
              <a:ext cx="3544405" cy="1093137"/>
            </a:xfrm>
            <a:custGeom>
              <a:avLst/>
              <a:gdLst>
                <a:gd name="connsiteX0" fmla="*/ 0 w 3657600"/>
                <a:gd name="connsiteY0" fmla="*/ 1065320 h 1065320"/>
                <a:gd name="connsiteX1" fmla="*/ 2121763 w 3657600"/>
                <a:gd name="connsiteY1" fmla="*/ 266330 h 1065320"/>
                <a:gd name="connsiteX2" fmla="*/ 3657600 w 3657600"/>
                <a:gd name="connsiteY2" fmla="*/ 0 h 10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0" h="1065320">
                  <a:moveTo>
                    <a:pt x="0" y="1065320"/>
                  </a:moveTo>
                  <a:cubicBezTo>
                    <a:pt x="756081" y="754601"/>
                    <a:pt x="1512163" y="443883"/>
                    <a:pt x="2121763" y="266330"/>
                  </a:cubicBezTo>
                  <a:cubicBezTo>
                    <a:pt x="2731363" y="88777"/>
                    <a:pt x="3194481" y="44388"/>
                    <a:pt x="3657600" y="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5234600" y="3963537"/>
              <a:ext cx="488483" cy="732725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047381" y="2138362"/>
            <a:ext cx="5054280" cy="3047925"/>
            <a:chOff x="1047381" y="2138362"/>
            <a:chExt cx="5054280" cy="3047925"/>
          </a:xfrm>
        </p:grpSpPr>
        <p:sp>
          <p:nvSpPr>
            <p:cNvPr id="17" name="Freeform 16"/>
            <p:cNvSpPr/>
            <p:nvPr/>
          </p:nvSpPr>
          <p:spPr>
            <a:xfrm>
              <a:off x="1047381" y="2781384"/>
              <a:ext cx="3586903" cy="2404903"/>
            </a:xfrm>
            <a:custGeom>
              <a:avLst/>
              <a:gdLst>
                <a:gd name="connsiteX0" fmla="*/ 0 w 3746377"/>
                <a:gd name="connsiteY0" fmla="*/ 2343705 h 2343705"/>
                <a:gd name="connsiteX1" fmla="*/ 53266 w 3746377"/>
                <a:gd name="connsiteY1" fmla="*/ 2299317 h 2343705"/>
                <a:gd name="connsiteX2" fmla="*/ 1988598 w 3746377"/>
                <a:gd name="connsiteY2" fmla="*/ 426128 h 2343705"/>
                <a:gd name="connsiteX3" fmla="*/ 3746377 w 3746377"/>
                <a:gd name="connsiteY3" fmla="*/ 0 h 2343705"/>
                <a:gd name="connsiteX4" fmla="*/ 3746377 w 3746377"/>
                <a:gd name="connsiteY4" fmla="*/ 0 h 234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377" h="2343705">
                  <a:moveTo>
                    <a:pt x="0" y="2343705"/>
                  </a:moveTo>
                  <a:lnTo>
                    <a:pt x="53266" y="2299317"/>
                  </a:lnTo>
                  <a:cubicBezTo>
                    <a:pt x="384699" y="1979721"/>
                    <a:pt x="1373080" y="809347"/>
                    <a:pt x="1988598" y="426128"/>
                  </a:cubicBezTo>
                  <a:cubicBezTo>
                    <a:pt x="2604116" y="42909"/>
                    <a:pt x="3746377" y="0"/>
                    <a:pt x="3746377" y="0"/>
                  </a:cubicBezTo>
                  <a:lnTo>
                    <a:pt x="3746377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197" y="2138362"/>
              <a:ext cx="1444464" cy="1138238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49" y="3070230"/>
            <a:ext cx="1297753" cy="1297753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5926511" y="2994699"/>
            <a:ext cx="404087" cy="1074890"/>
            <a:chOff x="5926511" y="2994699"/>
            <a:chExt cx="404087" cy="1074890"/>
          </a:xfrm>
        </p:grpSpPr>
        <p:sp>
          <p:nvSpPr>
            <p:cNvPr id="37" name="Right Arrow 36"/>
            <p:cNvSpPr/>
            <p:nvPr/>
          </p:nvSpPr>
          <p:spPr>
            <a:xfrm rot="18917806">
              <a:off x="5926511" y="3821066"/>
              <a:ext cx="350301" cy="2485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Arrow 37"/>
            <p:cNvSpPr/>
            <p:nvPr/>
          </p:nvSpPr>
          <p:spPr>
            <a:xfrm rot="13369761">
              <a:off x="5980297" y="2994699"/>
              <a:ext cx="350301" cy="2485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467600" y="2047875"/>
            <a:ext cx="708212" cy="3133725"/>
            <a:chOff x="7467600" y="2047875"/>
            <a:chExt cx="708212" cy="3133725"/>
          </a:xfrm>
        </p:grpSpPr>
        <p:grpSp>
          <p:nvGrpSpPr>
            <p:cNvPr id="43" name="Group 42"/>
            <p:cNvGrpSpPr/>
            <p:nvPr/>
          </p:nvGrpSpPr>
          <p:grpSpPr>
            <a:xfrm>
              <a:off x="7467600" y="2445600"/>
              <a:ext cx="708212" cy="2476738"/>
              <a:chOff x="7467600" y="2445600"/>
              <a:chExt cx="708212" cy="2476738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7467600" y="2743200"/>
                <a:ext cx="7082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latin typeface="Garamond"/>
                    <a:cs typeface="Garamond"/>
                  </a:rPr>
                  <a:t>2G</a:t>
                </a:r>
                <a:endParaRPr lang="en-US" sz="2200" dirty="0">
                  <a:latin typeface="Garamond"/>
                  <a:cs typeface="Garamond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467600" y="3417455"/>
                <a:ext cx="533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Garamond"/>
                    <a:cs typeface="Garamond"/>
                  </a:rPr>
                  <a:t>3</a:t>
                </a:r>
                <a:r>
                  <a:rPr lang="en-US" sz="2200" dirty="0" smtClean="0">
                    <a:latin typeface="Garamond"/>
                    <a:cs typeface="Garamond"/>
                  </a:rPr>
                  <a:t>G</a:t>
                </a:r>
                <a:endParaRPr lang="en-US" sz="2200" dirty="0">
                  <a:latin typeface="Garamond"/>
                  <a:cs typeface="Garamond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467600" y="4152334"/>
                <a:ext cx="533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latin typeface="Garamond"/>
                    <a:cs typeface="Garamond"/>
                  </a:rPr>
                  <a:t>4G</a:t>
                </a:r>
                <a:endParaRPr lang="en-US" sz="2200" dirty="0">
                  <a:latin typeface="Garamond"/>
                  <a:cs typeface="Garamond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7734298" y="3137647"/>
                <a:ext cx="0" cy="36483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7731498" y="3809468"/>
                <a:ext cx="0" cy="36483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7747745" y="4557503"/>
                <a:ext cx="0" cy="36483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7738781" y="2445600"/>
                <a:ext cx="0" cy="36483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7520830" y="2047875"/>
              <a:ext cx="432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43800" y="4812268"/>
              <a:ext cx="432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</a:t>
            </a:r>
            <a:r>
              <a:rPr lang="en-US" dirty="0" err="1" smtClean="0"/>
              <a:t>Siri</a:t>
            </a:r>
            <a:r>
              <a:rPr lang="en-US" dirty="0" smtClean="0"/>
              <a:t>, What is Mobile Cloud Computing?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20" y="3330759"/>
            <a:ext cx="1295400" cy="129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32198" y="2887397"/>
            <a:ext cx="15158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/>
                <a:cs typeface="Garamond"/>
              </a:rPr>
              <a:t>“Call John.”</a:t>
            </a:r>
            <a:endParaRPr lang="en-US" sz="2200" dirty="0">
              <a:latin typeface="Garamond"/>
              <a:cs typeface="Garamon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5439"/>
            <a:ext cx="1104900" cy="18063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3469676"/>
            <a:ext cx="766657" cy="115648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241282"/>
            <a:ext cx="1764897" cy="1390739"/>
          </a:xfrm>
          <a:prstGeom prst="rect">
            <a:avLst/>
          </a:prstGeom>
        </p:spPr>
      </p:pic>
      <p:sp>
        <p:nvSpPr>
          <p:cNvPr id="30" name="Cloud 29"/>
          <p:cNvSpPr/>
          <p:nvPr/>
        </p:nvSpPr>
        <p:spPr>
          <a:xfrm>
            <a:off x="6172200" y="2855872"/>
            <a:ext cx="2438400" cy="216155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3882155" y="3302439"/>
            <a:ext cx="1905000" cy="250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10800000">
            <a:off x="3812930" y="4646469"/>
            <a:ext cx="1905000" cy="250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88" y="3636136"/>
            <a:ext cx="990023" cy="99002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191000" y="4999344"/>
            <a:ext cx="144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Garamond"/>
                <a:cs typeface="Garamond"/>
              </a:rPr>
              <a:t>Call John</a:t>
            </a:r>
            <a:endParaRPr lang="en-US" sz="2200" i="1" dirty="0">
              <a:latin typeface="Garamond"/>
              <a:cs typeface="Garamond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828800" y="1752600"/>
            <a:ext cx="2895600" cy="73404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dirty="0" smtClean="0">
                <a:latin typeface="Garamond"/>
                <a:cs typeface="Garamond"/>
              </a:rPr>
              <a:t>“Dialing 123-456-7890”</a:t>
            </a:r>
            <a:endParaRPr lang="en-US" sz="2200" dirty="0">
              <a:latin typeface="Garamond"/>
              <a:cs typeface="Garamond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8" y="2588914"/>
            <a:ext cx="1003301" cy="5969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3</a:t>
            </a:fld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6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7" grpId="0" animBg="1"/>
      <p:bldP spid="48" grpId="0" animBg="1"/>
      <p:bldP spid="50" grpId="0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obile-Cloud: Enabling New Applications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55315" y="1455149"/>
            <a:ext cx="609601" cy="914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15" y="1381047"/>
            <a:ext cx="10668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15" y="1381046"/>
            <a:ext cx="1752600" cy="121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24200"/>
            <a:ext cx="3352800" cy="223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8" y="1161894"/>
            <a:ext cx="1253231" cy="15051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06" y="1161894"/>
            <a:ext cx="1388616" cy="15051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15" y="1381046"/>
            <a:ext cx="2230885" cy="1283857"/>
          </a:xfrm>
          <a:prstGeom prst="rect">
            <a:avLst/>
          </a:prstGeom>
        </p:spPr>
      </p:pic>
      <p:pic>
        <p:nvPicPr>
          <p:cNvPr id="4" name="drif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474178" y="4149435"/>
            <a:ext cx="2212622" cy="1244600"/>
          </a:xfrm>
          <a:prstGeom prst="rect">
            <a:avLst/>
          </a:prstGeom>
        </p:spPr>
      </p:pic>
      <p:pic>
        <p:nvPicPr>
          <p:cNvPr id="20" name="slow_drif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189984" y="3136888"/>
            <a:ext cx="2210816" cy="1243584"/>
          </a:xfrm>
          <a:prstGeom prst="rect">
            <a:avLst/>
          </a:prstGeom>
        </p:spPr>
      </p:pic>
      <p:pic>
        <p:nvPicPr>
          <p:cNvPr id="19" name="GT_drif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187952" y="3135744"/>
            <a:ext cx="2212848" cy="124358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914400" y="5638800"/>
            <a:ext cx="7082584" cy="57752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 smtClean="0">
                <a:solidFill>
                  <a:srgbClr val="008000"/>
                </a:solidFill>
              </a:rPr>
              <a:t>Idea: </a:t>
            </a:r>
            <a:r>
              <a:rPr lang="en-US" sz="2600" dirty="0" smtClean="0">
                <a:solidFill>
                  <a:schemeClr val="tx1"/>
                </a:solidFill>
              </a:rPr>
              <a:t>Offload Computation to Cloud</a:t>
            </a:r>
          </a:p>
          <a:p>
            <a:pPr algn="ctr"/>
            <a:endParaRPr lang="en-US" sz="40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4</a:t>
            </a:fld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9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853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0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49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4419600"/>
            <a:ext cx="1524000" cy="533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67000" y="4419600"/>
            <a:ext cx="3962400" cy="533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loud 2"/>
          <p:cNvSpPr/>
          <p:nvPr/>
        </p:nvSpPr>
        <p:spPr>
          <a:xfrm>
            <a:off x="1905000" y="2133600"/>
            <a:ext cx="5562600" cy="10668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667000" y="2819400"/>
            <a:ext cx="609600" cy="152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10200" y="2819400"/>
            <a:ext cx="533400" cy="152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667000" y="3429000"/>
            <a:ext cx="685800" cy="304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01010101010101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334000" y="3418703"/>
            <a:ext cx="685800" cy="304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11110101110001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14800" y="2400300"/>
            <a:ext cx="762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788508" y="1535668"/>
            <a:ext cx="4145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/>
                <a:cs typeface="Garamond"/>
              </a:rPr>
              <a:t>1. Interleaved I/O and computation</a:t>
            </a:r>
            <a:endParaRPr lang="en-US" sz="2200" dirty="0">
              <a:latin typeface="Garamond"/>
              <a:cs typeface="Garamon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4704"/>
            <a:ext cx="1295400" cy="765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Elbow Connector 23"/>
          <p:cNvCxnSpPr>
            <a:endCxn id="31" idx="0"/>
          </p:cNvCxnSpPr>
          <p:nvPr/>
        </p:nvCxnSpPr>
        <p:spPr>
          <a:xfrm>
            <a:off x="2667000" y="1968325"/>
            <a:ext cx="1485900" cy="43197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1378" y="3352800"/>
            <a:ext cx="2255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/>
                <a:cs typeface="Garamond"/>
              </a:rPr>
              <a:t>2. Network latency</a:t>
            </a:r>
            <a:endParaRPr lang="en-US" sz="2200" dirty="0">
              <a:latin typeface="Garamond"/>
              <a:cs typeface="Garamond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667000" y="2730325"/>
            <a:ext cx="1304669" cy="1613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2870886" y="3296164"/>
            <a:ext cx="939113" cy="4376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01010101011010100101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92794" y="2730325"/>
            <a:ext cx="1272747" cy="1581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392560" y="3300798"/>
            <a:ext cx="939113" cy="4376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11000001011010101101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57400" y="5181600"/>
            <a:ext cx="541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aramond"/>
                <a:cs typeface="Garamond"/>
              </a:rPr>
              <a:t>3. Diverse and dynamic execution environment</a:t>
            </a:r>
            <a:endParaRPr lang="en-US" sz="2200" dirty="0">
              <a:latin typeface="Garamond"/>
              <a:cs typeface="Garamond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029200"/>
            <a:ext cx="304800" cy="457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630903"/>
            <a:ext cx="782342" cy="54129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" y="5560540"/>
            <a:ext cx="580253" cy="58025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47" y="5076051"/>
            <a:ext cx="741853" cy="47625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16" y="5595552"/>
            <a:ext cx="786884" cy="57664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5552302"/>
            <a:ext cx="653365" cy="65336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81001" y="4262423"/>
            <a:ext cx="606631" cy="90994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5</a:t>
            </a:fld>
            <a:endParaRPr lang="en-US" dirty="0"/>
          </a:p>
        </p:txBody>
      </p:sp>
      <p:sp>
        <p:nvSpPr>
          <p:cNvPr id="3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29400" y="4419600"/>
            <a:ext cx="1524000" cy="533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29400" y="4419600"/>
            <a:ext cx="1524000" cy="5334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7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03333 -0.294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14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06666 -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3 -0.29444 L 0.05 -0.2944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66 2.22222E-6 L 0.09167 0.0002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27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/>
      <p:bldP spid="33" grpId="0"/>
      <p:bldP spid="35" grpId="0" animBg="1"/>
      <p:bldP spid="40" grpId="0" animBg="1"/>
      <p:bldP spid="42" grpId="0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Solution: Flexible </a:t>
            </a:r>
            <a:r>
              <a:rPr lang="en-US" dirty="0"/>
              <a:t>O</a:t>
            </a:r>
            <a:r>
              <a:rPr lang="en-US" dirty="0" smtClean="0"/>
              <a:t>ffloading </a:t>
            </a:r>
            <a:r>
              <a:rPr lang="en-US" dirty="0"/>
              <a:t>S</a:t>
            </a:r>
            <a:r>
              <a:rPr lang="en-US" dirty="0" smtClean="0"/>
              <a:t>chemes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667000" y="2057400"/>
            <a:ext cx="36969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8000"/>
                </a:solidFill>
                <a:latin typeface="Garamond"/>
                <a:cs typeface="Garamond"/>
              </a:rPr>
              <a:t>Bi-directional offloading</a:t>
            </a:r>
            <a:endParaRPr lang="en-US" sz="2600" dirty="0">
              <a:solidFill>
                <a:srgbClr val="008000"/>
              </a:solidFill>
              <a:latin typeface="Garamond"/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1805" y="2779776"/>
            <a:ext cx="7751457" cy="3007673"/>
            <a:chOff x="20943" y="2097727"/>
            <a:chExt cx="7751457" cy="3007673"/>
          </a:xfrm>
        </p:grpSpPr>
        <p:sp>
          <p:nvSpPr>
            <p:cNvPr id="22" name="Rectangle 21"/>
            <p:cNvSpPr/>
            <p:nvPr/>
          </p:nvSpPr>
          <p:spPr>
            <a:xfrm>
              <a:off x="1143000" y="4383727"/>
              <a:ext cx="1524000" cy="5334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52800" y="2470490"/>
              <a:ext cx="762000" cy="533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48400" y="4383727"/>
              <a:ext cx="1524000" cy="5334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/>
            <p:cNvSpPr/>
            <p:nvPr/>
          </p:nvSpPr>
          <p:spPr>
            <a:xfrm>
              <a:off x="1905000" y="2097727"/>
              <a:ext cx="5562600" cy="1066800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2667000" y="2783527"/>
              <a:ext cx="609600" cy="1524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44662" y="2738220"/>
              <a:ext cx="427338" cy="15693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2667000" y="3393127"/>
              <a:ext cx="685800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1</a:t>
              </a:r>
              <a:r>
                <a:rPr lang="en-US" sz="1050" dirty="0" smtClean="0">
                  <a:solidFill>
                    <a:schemeClr val="tx1"/>
                  </a:solidFill>
                </a:rPr>
                <a:t>1010001000101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63314" y="3465723"/>
              <a:ext cx="534429" cy="145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11000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99105" y="2471520"/>
              <a:ext cx="592095" cy="533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97743" y="4383727"/>
              <a:ext cx="76200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4697369" y="2760873"/>
              <a:ext cx="418585" cy="1524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5821062" y="2753665"/>
              <a:ext cx="427338" cy="15693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5691831" y="3419900"/>
              <a:ext cx="685800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01010101010101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20943" y="4195453"/>
              <a:ext cx="606631" cy="909947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4742679" y="3303708"/>
              <a:ext cx="534429" cy="145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01010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6</a:t>
            </a:fld>
            <a:endParaRPr lang="en-US" dirty="0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752600" y="1371600"/>
            <a:ext cx="548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Garamond"/>
                <a:cs typeface="Garamond"/>
              </a:rPr>
              <a:t>Challenge 1: Interleaved I/O and computation</a:t>
            </a:r>
            <a:endParaRPr lang="en-US" sz="22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647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smtClean="0"/>
              <a:t>Solution: Lower Bandwidth via Persistence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29001" y="2151888"/>
            <a:ext cx="24749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8000"/>
                </a:solidFill>
                <a:latin typeface="Garamond"/>
                <a:cs typeface="Garamond"/>
              </a:rPr>
              <a:t>Persistent cloud</a:t>
            </a:r>
            <a:endParaRPr lang="en-US" sz="2600" dirty="0">
              <a:solidFill>
                <a:srgbClr val="008000"/>
              </a:solidFill>
              <a:latin typeface="Garamond"/>
              <a:cs typeface="Garamon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3253" y="5069527"/>
            <a:ext cx="1101426" cy="533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00479" y="3157320"/>
            <a:ext cx="762000" cy="533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1295479" y="2895600"/>
            <a:ext cx="7086600" cy="10668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514679" y="3469327"/>
            <a:ext cx="609600" cy="152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34303" y="3424020"/>
            <a:ext cx="427338" cy="1569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514679" y="4078927"/>
            <a:ext cx="685800" cy="304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01010101010101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255562" y="3446673"/>
            <a:ext cx="418585" cy="152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757298" y="3157320"/>
            <a:ext cx="2548581" cy="2445607"/>
            <a:chOff x="5757298" y="3157320"/>
            <a:chExt cx="2548581" cy="2445607"/>
          </a:xfrm>
        </p:grpSpPr>
        <p:sp>
          <p:nvSpPr>
            <p:cNvPr id="6" name="Rectangle 5"/>
            <p:cNvSpPr/>
            <p:nvPr/>
          </p:nvSpPr>
          <p:spPr>
            <a:xfrm>
              <a:off x="6781879" y="5069527"/>
              <a:ext cx="1524000" cy="5334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57298" y="3157320"/>
              <a:ext cx="592095" cy="533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6379255" y="3439465"/>
              <a:ext cx="427338" cy="15693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6248479" y="4078927"/>
              <a:ext cx="685800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11010101000101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3977668" y="4158730"/>
            <a:ext cx="534429" cy="1451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01010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71398" y="3234549"/>
            <a:ext cx="1443602" cy="1072978"/>
            <a:chOff x="4271398" y="3234549"/>
            <a:chExt cx="1443602" cy="1072978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4271398" y="3393126"/>
              <a:ext cx="1298489" cy="5149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4503988" y="3234549"/>
              <a:ext cx="685800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00011100010101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80571" y="4162334"/>
              <a:ext cx="534429" cy="145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∆</a:t>
              </a:r>
              <a:endParaRPr lang="en-US" sz="12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29768" y="4881253"/>
            <a:ext cx="606631" cy="90994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423798" y="5066509"/>
            <a:ext cx="829961" cy="533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38400" y="1371600"/>
            <a:ext cx="4542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Garamond"/>
                <a:cs typeface="Garamond"/>
              </a:rPr>
              <a:t>Challenge </a:t>
            </a:r>
            <a:r>
              <a:rPr lang="en-US" sz="2200" dirty="0">
                <a:latin typeface="Garamond"/>
                <a:cs typeface="Garamond"/>
              </a:rPr>
              <a:t>2</a:t>
            </a:r>
            <a:r>
              <a:rPr lang="en-US" sz="2200" dirty="0" smtClean="0">
                <a:latin typeface="Garamond"/>
                <a:cs typeface="Garamond"/>
              </a:rPr>
              <a:t>: Network latency</a:t>
            </a:r>
            <a:endParaRPr lang="en-US" sz="2200" dirty="0">
              <a:latin typeface="Garamond"/>
              <a:cs typeface="Garamond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7</a:t>
            </a:fld>
            <a:endParaRPr lang="en-US" dirty="0"/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89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Solution: </a:t>
            </a:r>
            <a:r>
              <a:rPr lang="en-US" dirty="0"/>
              <a:t>A</a:t>
            </a:r>
            <a:r>
              <a:rPr lang="en-US" dirty="0" smtClean="0"/>
              <a:t>nalytical Models for Tradeoffs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6947">
            <a:off x="564839" y="2028379"/>
            <a:ext cx="514350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7988">
            <a:off x="1240050" y="2295833"/>
            <a:ext cx="520013" cy="520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207">
            <a:off x="1808600" y="1932835"/>
            <a:ext cx="497359" cy="497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79" y="3097970"/>
            <a:ext cx="1320800" cy="990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37538" y="2515402"/>
            <a:ext cx="520786" cy="5586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837473" y="2564868"/>
            <a:ext cx="587891" cy="5091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88220"/>
            <a:ext cx="3048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971791"/>
            <a:ext cx="782342" cy="5412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147" y="1932835"/>
            <a:ext cx="580253" cy="5802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25" y="2047428"/>
            <a:ext cx="741853" cy="4762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88220"/>
            <a:ext cx="786884" cy="5766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62" y="1942802"/>
            <a:ext cx="653365" cy="65336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22" name="Straight Arrow Connector 21"/>
          <p:cNvCxnSpPr/>
          <p:nvPr/>
        </p:nvCxnSpPr>
        <p:spPr>
          <a:xfrm>
            <a:off x="1371601" y="4113284"/>
            <a:ext cx="5139" cy="103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051591" y="5329882"/>
            <a:ext cx="758726" cy="685800"/>
            <a:chOff x="1022039" y="4495800"/>
            <a:chExt cx="758726" cy="685800"/>
          </a:xfrm>
        </p:grpSpPr>
        <p:sp>
          <p:nvSpPr>
            <p:cNvPr id="24" name="Rectangle 23"/>
            <p:cNvSpPr/>
            <p:nvPr/>
          </p:nvSpPr>
          <p:spPr>
            <a:xfrm>
              <a:off x="1022039" y="4495800"/>
              <a:ext cx="758726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130560" y="4572000"/>
              <a:ext cx="173087" cy="461319"/>
            </a:xfrm>
            <a:custGeom>
              <a:avLst/>
              <a:gdLst>
                <a:gd name="connsiteX0" fmla="*/ 57748 w 173087"/>
                <a:gd name="connsiteY0" fmla="*/ 0 h 461319"/>
                <a:gd name="connsiteX1" fmla="*/ 57748 w 173087"/>
                <a:gd name="connsiteY1" fmla="*/ 82378 h 461319"/>
                <a:gd name="connsiteX2" fmla="*/ 90699 w 173087"/>
                <a:gd name="connsiteY2" fmla="*/ 107092 h 461319"/>
                <a:gd name="connsiteX3" fmla="*/ 16559 w 173087"/>
                <a:gd name="connsiteY3" fmla="*/ 131805 h 461319"/>
                <a:gd name="connsiteX4" fmla="*/ 148364 w 173087"/>
                <a:gd name="connsiteY4" fmla="*/ 189470 h 461319"/>
                <a:gd name="connsiteX5" fmla="*/ 83 w 173087"/>
                <a:gd name="connsiteY5" fmla="*/ 255373 h 461319"/>
                <a:gd name="connsiteX6" fmla="*/ 173078 w 173087"/>
                <a:gd name="connsiteY6" fmla="*/ 337751 h 461319"/>
                <a:gd name="connsiteX7" fmla="*/ 8321 w 173087"/>
                <a:gd name="connsiteY7" fmla="*/ 345989 h 461319"/>
                <a:gd name="connsiteX8" fmla="*/ 82462 w 173087"/>
                <a:gd name="connsiteY8" fmla="*/ 387178 h 461319"/>
                <a:gd name="connsiteX9" fmla="*/ 90699 w 173087"/>
                <a:gd name="connsiteY9" fmla="*/ 461319 h 46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087" h="461319">
                  <a:moveTo>
                    <a:pt x="57748" y="0"/>
                  </a:moveTo>
                  <a:cubicBezTo>
                    <a:pt x="55002" y="32264"/>
                    <a:pt x="52256" y="64529"/>
                    <a:pt x="57748" y="82378"/>
                  </a:cubicBezTo>
                  <a:cubicBezTo>
                    <a:pt x="63240" y="100227"/>
                    <a:pt x="97564" y="98854"/>
                    <a:pt x="90699" y="107092"/>
                  </a:cubicBezTo>
                  <a:cubicBezTo>
                    <a:pt x="83834" y="115330"/>
                    <a:pt x="6948" y="118075"/>
                    <a:pt x="16559" y="131805"/>
                  </a:cubicBezTo>
                  <a:cubicBezTo>
                    <a:pt x="26170" y="145535"/>
                    <a:pt x="151110" y="168875"/>
                    <a:pt x="148364" y="189470"/>
                  </a:cubicBezTo>
                  <a:cubicBezTo>
                    <a:pt x="145618" y="210065"/>
                    <a:pt x="-4036" y="230660"/>
                    <a:pt x="83" y="255373"/>
                  </a:cubicBezTo>
                  <a:cubicBezTo>
                    <a:pt x="4202" y="280086"/>
                    <a:pt x="171705" y="322648"/>
                    <a:pt x="173078" y="337751"/>
                  </a:cubicBezTo>
                  <a:cubicBezTo>
                    <a:pt x="174451" y="352854"/>
                    <a:pt x="23424" y="337751"/>
                    <a:pt x="8321" y="345989"/>
                  </a:cubicBezTo>
                  <a:cubicBezTo>
                    <a:pt x="-6782" y="354227"/>
                    <a:pt x="68732" y="367956"/>
                    <a:pt x="82462" y="387178"/>
                  </a:cubicBezTo>
                  <a:cubicBezTo>
                    <a:pt x="96192" y="406400"/>
                    <a:pt x="70105" y="447589"/>
                    <a:pt x="90699" y="46131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347188" y="4571999"/>
              <a:ext cx="173087" cy="461319"/>
            </a:xfrm>
            <a:custGeom>
              <a:avLst/>
              <a:gdLst>
                <a:gd name="connsiteX0" fmla="*/ 57748 w 173087"/>
                <a:gd name="connsiteY0" fmla="*/ 0 h 461319"/>
                <a:gd name="connsiteX1" fmla="*/ 57748 w 173087"/>
                <a:gd name="connsiteY1" fmla="*/ 82378 h 461319"/>
                <a:gd name="connsiteX2" fmla="*/ 90699 w 173087"/>
                <a:gd name="connsiteY2" fmla="*/ 107092 h 461319"/>
                <a:gd name="connsiteX3" fmla="*/ 16559 w 173087"/>
                <a:gd name="connsiteY3" fmla="*/ 131805 h 461319"/>
                <a:gd name="connsiteX4" fmla="*/ 148364 w 173087"/>
                <a:gd name="connsiteY4" fmla="*/ 189470 h 461319"/>
                <a:gd name="connsiteX5" fmla="*/ 83 w 173087"/>
                <a:gd name="connsiteY5" fmla="*/ 255373 h 461319"/>
                <a:gd name="connsiteX6" fmla="*/ 173078 w 173087"/>
                <a:gd name="connsiteY6" fmla="*/ 337751 h 461319"/>
                <a:gd name="connsiteX7" fmla="*/ 8321 w 173087"/>
                <a:gd name="connsiteY7" fmla="*/ 345989 h 461319"/>
                <a:gd name="connsiteX8" fmla="*/ 82462 w 173087"/>
                <a:gd name="connsiteY8" fmla="*/ 387178 h 461319"/>
                <a:gd name="connsiteX9" fmla="*/ 90699 w 173087"/>
                <a:gd name="connsiteY9" fmla="*/ 461319 h 46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087" h="461319">
                  <a:moveTo>
                    <a:pt x="57748" y="0"/>
                  </a:moveTo>
                  <a:cubicBezTo>
                    <a:pt x="55002" y="32264"/>
                    <a:pt x="52256" y="64529"/>
                    <a:pt x="57748" y="82378"/>
                  </a:cubicBezTo>
                  <a:cubicBezTo>
                    <a:pt x="63240" y="100227"/>
                    <a:pt x="97564" y="98854"/>
                    <a:pt x="90699" y="107092"/>
                  </a:cubicBezTo>
                  <a:cubicBezTo>
                    <a:pt x="83834" y="115330"/>
                    <a:pt x="6948" y="118075"/>
                    <a:pt x="16559" y="131805"/>
                  </a:cubicBezTo>
                  <a:cubicBezTo>
                    <a:pt x="26170" y="145535"/>
                    <a:pt x="151110" y="168875"/>
                    <a:pt x="148364" y="189470"/>
                  </a:cubicBezTo>
                  <a:cubicBezTo>
                    <a:pt x="145618" y="210065"/>
                    <a:pt x="-4036" y="230660"/>
                    <a:pt x="83" y="255373"/>
                  </a:cubicBezTo>
                  <a:cubicBezTo>
                    <a:pt x="4202" y="280086"/>
                    <a:pt x="171705" y="322648"/>
                    <a:pt x="173078" y="337751"/>
                  </a:cubicBezTo>
                  <a:cubicBezTo>
                    <a:pt x="174451" y="352854"/>
                    <a:pt x="23424" y="337751"/>
                    <a:pt x="8321" y="345989"/>
                  </a:cubicBezTo>
                  <a:cubicBezTo>
                    <a:pt x="-6782" y="354227"/>
                    <a:pt x="68732" y="367956"/>
                    <a:pt x="82462" y="387178"/>
                  </a:cubicBezTo>
                  <a:cubicBezTo>
                    <a:pt x="96192" y="406400"/>
                    <a:pt x="70105" y="447589"/>
                    <a:pt x="90699" y="46131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1532395" y="4571998"/>
              <a:ext cx="173087" cy="461319"/>
            </a:xfrm>
            <a:custGeom>
              <a:avLst/>
              <a:gdLst>
                <a:gd name="connsiteX0" fmla="*/ 57748 w 173087"/>
                <a:gd name="connsiteY0" fmla="*/ 0 h 461319"/>
                <a:gd name="connsiteX1" fmla="*/ 57748 w 173087"/>
                <a:gd name="connsiteY1" fmla="*/ 82378 h 461319"/>
                <a:gd name="connsiteX2" fmla="*/ 90699 w 173087"/>
                <a:gd name="connsiteY2" fmla="*/ 107092 h 461319"/>
                <a:gd name="connsiteX3" fmla="*/ 16559 w 173087"/>
                <a:gd name="connsiteY3" fmla="*/ 131805 h 461319"/>
                <a:gd name="connsiteX4" fmla="*/ 148364 w 173087"/>
                <a:gd name="connsiteY4" fmla="*/ 189470 h 461319"/>
                <a:gd name="connsiteX5" fmla="*/ 83 w 173087"/>
                <a:gd name="connsiteY5" fmla="*/ 255373 h 461319"/>
                <a:gd name="connsiteX6" fmla="*/ 173078 w 173087"/>
                <a:gd name="connsiteY6" fmla="*/ 337751 h 461319"/>
                <a:gd name="connsiteX7" fmla="*/ 8321 w 173087"/>
                <a:gd name="connsiteY7" fmla="*/ 345989 h 461319"/>
                <a:gd name="connsiteX8" fmla="*/ 82462 w 173087"/>
                <a:gd name="connsiteY8" fmla="*/ 387178 h 461319"/>
                <a:gd name="connsiteX9" fmla="*/ 90699 w 173087"/>
                <a:gd name="connsiteY9" fmla="*/ 461319 h 46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087" h="461319">
                  <a:moveTo>
                    <a:pt x="57748" y="0"/>
                  </a:moveTo>
                  <a:cubicBezTo>
                    <a:pt x="55002" y="32264"/>
                    <a:pt x="52256" y="64529"/>
                    <a:pt x="57748" y="82378"/>
                  </a:cubicBezTo>
                  <a:cubicBezTo>
                    <a:pt x="63240" y="100227"/>
                    <a:pt x="97564" y="98854"/>
                    <a:pt x="90699" y="107092"/>
                  </a:cubicBezTo>
                  <a:cubicBezTo>
                    <a:pt x="83834" y="115330"/>
                    <a:pt x="6948" y="118075"/>
                    <a:pt x="16559" y="131805"/>
                  </a:cubicBezTo>
                  <a:cubicBezTo>
                    <a:pt x="26170" y="145535"/>
                    <a:pt x="151110" y="168875"/>
                    <a:pt x="148364" y="189470"/>
                  </a:cubicBezTo>
                  <a:cubicBezTo>
                    <a:pt x="145618" y="210065"/>
                    <a:pt x="-4036" y="230660"/>
                    <a:pt x="83" y="255373"/>
                  </a:cubicBezTo>
                  <a:cubicBezTo>
                    <a:pt x="4202" y="280086"/>
                    <a:pt x="171705" y="322648"/>
                    <a:pt x="173078" y="337751"/>
                  </a:cubicBezTo>
                  <a:cubicBezTo>
                    <a:pt x="174451" y="352854"/>
                    <a:pt x="23424" y="337751"/>
                    <a:pt x="8321" y="345989"/>
                  </a:cubicBezTo>
                  <a:cubicBezTo>
                    <a:pt x="-6782" y="354227"/>
                    <a:pt x="68732" y="367956"/>
                    <a:pt x="82462" y="387178"/>
                  </a:cubicBezTo>
                  <a:cubicBezTo>
                    <a:pt x="96192" y="406400"/>
                    <a:pt x="70105" y="447589"/>
                    <a:pt x="90699" y="46131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8" y="3252587"/>
            <a:ext cx="540543" cy="562128"/>
          </a:xfrm>
          <a:prstGeom prst="rect">
            <a:avLst/>
          </a:prstGeom>
        </p:spPr>
      </p:pic>
      <p:sp>
        <p:nvSpPr>
          <p:cNvPr id="32" name="Right Brace 31"/>
          <p:cNvSpPr/>
          <p:nvPr/>
        </p:nvSpPr>
        <p:spPr>
          <a:xfrm rot="5400000">
            <a:off x="4355842" y="1295449"/>
            <a:ext cx="279916" cy="3048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124200" y="5404024"/>
            <a:ext cx="2209799" cy="5375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Garamond"/>
                <a:cs typeface="Garamond"/>
              </a:rPr>
              <a:t>Software features</a:t>
            </a:r>
            <a:endParaRPr lang="en-US" sz="22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963782" y="5636738"/>
            <a:ext cx="108421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505200" y="3097970"/>
            <a:ext cx="2286000" cy="5375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Garamond"/>
                <a:cs typeface="Garamond"/>
              </a:rPr>
              <a:t>Network features</a:t>
            </a:r>
            <a:endParaRPr lang="en-US" sz="22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sp>
        <p:nvSpPr>
          <p:cNvPr id="43" name="Right Brace 42"/>
          <p:cNvSpPr/>
          <p:nvPr/>
        </p:nvSpPr>
        <p:spPr>
          <a:xfrm rot="5400000">
            <a:off x="7441942" y="1638349"/>
            <a:ext cx="279916" cy="2362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6324600" y="3074030"/>
            <a:ext cx="2362200" cy="5375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Garamond"/>
                <a:cs typeface="Garamond"/>
              </a:rPr>
              <a:t>Hardware features</a:t>
            </a:r>
            <a:endParaRPr lang="en-US" sz="22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71481" y="4145458"/>
            <a:ext cx="2106037" cy="661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Garamond"/>
                <a:cs typeface="Garamond"/>
              </a:rPr>
              <a:t>Analytical model</a:t>
            </a:r>
            <a:endParaRPr lang="en-US" sz="22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sp>
        <p:nvSpPr>
          <p:cNvPr id="46" name="Right Arrow 45"/>
          <p:cNvSpPr/>
          <p:nvPr/>
        </p:nvSpPr>
        <p:spPr>
          <a:xfrm rot="3277187">
            <a:off x="4117405" y="3807062"/>
            <a:ext cx="325470" cy="20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9331548">
            <a:off x="4123596" y="4954412"/>
            <a:ext cx="296915" cy="220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8142904">
            <a:off x="6647677" y="3776488"/>
            <a:ext cx="283962" cy="220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xplosion 1 49"/>
          <p:cNvSpPr/>
          <p:nvPr/>
        </p:nvSpPr>
        <p:spPr>
          <a:xfrm>
            <a:off x="5524501" y="5111576"/>
            <a:ext cx="3162299" cy="121302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200" dirty="0" smtClean="0">
                <a:solidFill>
                  <a:srgbClr val="008000"/>
                </a:solidFill>
                <a:latin typeface="Garamond"/>
                <a:cs typeface="Garamond"/>
              </a:rPr>
              <a:t>Runtime decision!</a:t>
            </a:r>
            <a:endParaRPr lang="en-US" sz="2200" dirty="0">
              <a:solidFill>
                <a:srgbClr val="008000"/>
              </a:solidFill>
              <a:latin typeface="Garamond"/>
              <a:cs typeface="Garamond"/>
            </a:endParaRPr>
          </a:p>
        </p:txBody>
      </p:sp>
      <p:sp>
        <p:nvSpPr>
          <p:cNvPr id="51" name="Right Arrow 50"/>
          <p:cNvSpPr/>
          <p:nvPr/>
        </p:nvSpPr>
        <p:spPr>
          <a:xfrm rot="3277187">
            <a:off x="6566616" y="4967179"/>
            <a:ext cx="325470" cy="20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43000" y="1219200"/>
            <a:ext cx="6934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Garamond"/>
                <a:cs typeface="Garamond"/>
              </a:rPr>
              <a:t>Challenge </a:t>
            </a:r>
            <a:r>
              <a:rPr lang="en-US" sz="2200" dirty="0">
                <a:latin typeface="Garamond"/>
                <a:cs typeface="Garamond"/>
              </a:rPr>
              <a:t>3</a:t>
            </a:r>
            <a:r>
              <a:rPr lang="en-US" sz="2200" dirty="0" smtClean="0">
                <a:latin typeface="Garamond"/>
                <a:cs typeface="Garamond"/>
              </a:rPr>
              <a:t>: </a:t>
            </a:r>
            <a:r>
              <a:rPr lang="en-US" sz="2200" dirty="0">
                <a:latin typeface="Garamond"/>
                <a:cs typeface="Garamond"/>
              </a:rPr>
              <a:t>Diverse and dynamic execution </a:t>
            </a:r>
            <a:r>
              <a:rPr lang="en-US" sz="2200" dirty="0" smtClean="0">
                <a:latin typeface="Garamond"/>
                <a:cs typeface="Garamond"/>
              </a:rPr>
              <a:t>environment</a:t>
            </a:r>
            <a:endParaRPr lang="en-US" sz="2200" dirty="0">
              <a:latin typeface="Garamond"/>
              <a:cs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8</a:t>
            </a:fld>
            <a:endParaRPr lang="en-US" dirty="0"/>
          </a:p>
        </p:txBody>
      </p:sp>
      <p:sp>
        <p:nvSpPr>
          <p:cNvPr id="39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6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Offloading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38400"/>
            <a:ext cx="2946400" cy="190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40880" y="2973579"/>
            <a:ext cx="1569720" cy="7680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Garamond"/>
                <a:cs typeface="Garamond"/>
              </a:rPr>
              <a:t>Analytical model</a:t>
            </a:r>
            <a:endParaRPr lang="en-US" sz="22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362200" y="3377514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09800" y="29959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aramond"/>
                <a:cs typeface="Garamond"/>
              </a:rPr>
              <a:t>How to offload</a:t>
            </a:r>
            <a:endParaRPr lang="en-US" sz="2000" dirty="0">
              <a:latin typeface="Garamond"/>
              <a:cs typeface="Garamon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3400" y="2970310"/>
            <a:ext cx="1693400" cy="76348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Garamond"/>
                <a:cs typeface="Garamond"/>
              </a:rPr>
              <a:t>Offloading schemes</a:t>
            </a:r>
            <a:endParaRPr lang="en-US" sz="22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486400" y="3377514"/>
            <a:ext cx="1466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57800" y="2992605"/>
            <a:ext cx="178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aramond"/>
                <a:cs typeface="Garamond"/>
              </a:rPr>
              <a:t>What to offload</a:t>
            </a:r>
            <a:endParaRPr lang="en-US" sz="2000" dirty="0">
              <a:latin typeface="Garamond"/>
              <a:cs typeface="Garamon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46" y="4906254"/>
            <a:ext cx="603280" cy="904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865" y="4829651"/>
            <a:ext cx="1548461" cy="10713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926" y="4784477"/>
            <a:ext cx="1148474" cy="1148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48" y="1578174"/>
            <a:ext cx="1220635" cy="7836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51" y="1489591"/>
            <a:ext cx="1294728" cy="9488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67" y="1425716"/>
            <a:ext cx="1075038" cy="107503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61726"/>
            <a:ext cx="822100" cy="82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953000"/>
            <a:ext cx="831152" cy="8311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964326"/>
            <a:ext cx="794943" cy="79494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9</a:t>
            </a:fld>
            <a:endParaRPr lang="en-US" dirty="0"/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r>
              <a:rPr lang="en-US" dirty="0" smtClean="0"/>
              <a:t>3/26/2014        Silicon Valley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XIN@IJNTRWZCMFJJHKMR" val="469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ED355A42788143AE0FB0D22F302F2E" ma:contentTypeVersion="0" ma:contentTypeDescription="Create a new document." ma:contentTypeScope="" ma:versionID="ad8b2a11b93e7c7036152fc96ebe3a1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716f0f9f7b525792602bd6d8794b55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3199EC-B3CC-4BFE-BEC5-1BD6F96067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54119A-6B67-4A2A-BD2B-DEF9A03E56EB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FF43220-62E2-47DF-8152-B56DE5267A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7515</TotalTime>
  <Words>849</Words>
  <Application>Microsoft Office PowerPoint</Application>
  <PresentationFormat>On-screen Show (4:3)</PresentationFormat>
  <Paragraphs>181</Paragraphs>
  <Slides>12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Garamond</vt:lpstr>
      <vt:lpstr>Gill Sans MT</vt:lpstr>
      <vt:lpstr>Wingdings</vt:lpstr>
      <vt:lpstr>Wingdings 3</vt:lpstr>
      <vt:lpstr>Origin</vt:lpstr>
      <vt:lpstr>Architectures and Systems for Mobile-Cloud Computing: A Workload-Driven Perspective</vt:lpstr>
      <vt:lpstr>Motivation</vt:lpstr>
      <vt:lpstr>Hello Siri, What is Mobile Cloud Computing?</vt:lpstr>
      <vt:lpstr>Mobile-Cloud: Enabling New Applications</vt:lpstr>
      <vt:lpstr>Key Challenges</vt:lpstr>
      <vt:lpstr>Our Solution: Flexible Offloading Schemes</vt:lpstr>
      <vt:lpstr>Our Solution: Lower Bandwidth via Persistence</vt:lpstr>
      <vt:lpstr>Our Solution: Analytical Models for Tradeoffs</vt:lpstr>
      <vt:lpstr>Offloading System</vt:lpstr>
      <vt:lpstr>Roadmap</vt:lpstr>
      <vt:lpstr>Result of Tracing “Chess” For 10 Rounds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Desktop-Class Performance for Mobile Applications with Pervasive and Flexible Mobile-Cloud Computing</dc:title>
  <dc:creator>xin</dc:creator>
  <cp:lastModifiedBy>Zhang, Xin</cp:lastModifiedBy>
  <cp:revision>525</cp:revision>
  <dcterms:created xsi:type="dcterms:W3CDTF">2014-02-24T22:21:40Z</dcterms:created>
  <dcterms:modified xsi:type="dcterms:W3CDTF">2014-03-04T02:13:12Z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0x010100F8ED355A42788143AE0FB0D22F302F2E</vt:lpwstr>
  </property>
</Properties>
</file>